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7" r:id="rId3"/>
    <p:sldId id="258" r:id="rId4"/>
    <p:sldId id="261" r:id="rId5"/>
    <p:sldId id="260" r:id="rId6"/>
    <p:sldId id="264" r:id="rId7"/>
    <p:sldId id="265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7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13F1-B9EA-4DD7-B5AF-18CE767C0C00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605D9-2F89-468D-95BC-01EB99CC55B7}" type="slidenum">
              <a:rPr lang="es-CO" smtClean="0"/>
              <a:t>‹Nº›</a:t>
            </a:fld>
            <a:endParaRPr lang="es-CO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97"/>
            <a:ext cx="9144000" cy="682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19956" y="188640"/>
            <a:ext cx="4628728" cy="1938992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s-CO" sz="4000" dirty="0" smtClean="0">
                <a:solidFill>
                  <a:srgbClr val="0070C0"/>
                </a:solidFill>
                <a:latin typeface="Showcard Gothic" panose="04020904020102020604" pitchFamily="82" charset="0"/>
              </a:rPr>
              <a:t>MEDICAMENTOS</a:t>
            </a:r>
          </a:p>
          <a:p>
            <a:r>
              <a:rPr lang="es-CO" sz="4000" dirty="0" smtClean="0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howcard Gothic" panose="04020904020102020604" pitchFamily="82" charset="0"/>
              </a:rPr>
              <a:t>PARA</a:t>
            </a:r>
            <a:r>
              <a:rPr lang="es-CO" sz="40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 EL SISTEMA CIRCULATORIO</a:t>
            </a:r>
            <a:endParaRPr lang="es-CO" sz="4000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90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908341" y="3990489"/>
            <a:ext cx="4206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>
                <a:latin typeface="Segoe Print" panose="02000600000000000000" pitchFamily="2" charset="0"/>
              </a:rPr>
              <a:t>20201	 Eritropoyetina 	4.000 UI polvo para        inyección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>
                <a:latin typeface="Segoe Print" panose="02000600000000000000" pitchFamily="2" charset="0"/>
              </a:rPr>
              <a:t>20202	 Eritropoyetina 	1.000 UI polvo para inyección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>
                <a:latin typeface="Segoe Print" panose="02000600000000000000" pitchFamily="2" charset="0"/>
              </a:rPr>
              <a:t>20203	 Eritropoyetina 	2.000 UI polvo para inyección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2009" y="112474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Segoe Print" panose="02000600000000000000" pitchFamily="2" charset="0"/>
              </a:rPr>
              <a:t>M</a:t>
            </a:r>
            <a:r>
              <a:rPr lang="es-CO" dirty="0" smtClean="0">
                <a:latin typeface="Segoe Print" panose="02000600000000000000" pitchFamily="2" charset="0"/>
              </a:rPr>
              <a:t>edicamento que ayuda a que la médula ósea produzca más células sanguíneas  o glóbulos rojos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7532" y="2839243"/>
            <a:ext cx="4541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Segoe Print" panose="02000600000000000000" pitchFamily="2" charset="0"/>
              </a:rPr>
              <a:t>Se utiliza habitualmente para tratar las anemias graves que sufren los enfermos renales sometidos a diálisis y los pacientes oncológicos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6719" y="4725144"/>
            <a:ext cx="361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Segoe Print" panose="02000600000000000000" pitchFamily="2" charset="0"/>
              </a:rPr>
              <a:t>P</a:t>
            </a:r>
            <a:r>
              <a:rPr lang="es-CO" dirty="0" smtClean="0">
                <a:latin typeface="Segoe Print" panose="02000600000000000000" pitchFamily="2" charset="0"/>
              </a:rPr>
              <a:t>or vía subcutánea, de una a tres veces por semana</a:t>
            </a:r>
            <a:r>
              <a:rPr lang="es-CO" dirty="0" smtClean="0"/>
              <a:t>. 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560" y="33265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0070C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howcard Gothic" panose="04020904020102020604" pitchFamily="82" charset="0"/>
              </a:rPr>
              <a:t>ERITROPOYETINA</a:t>
            </a:r>
            <a:endParaRPr lang="es-CO" sz="3200" dirty="0">
              <a:solidFill>
                <a:srgbClr val="0070C0"/>
              </a:solidFill>
              <a:effectLst>
                <a:reflection blurRad="6350" stA="55000" endA="50" endPos="85000" dist="60007" dir="5400000" sy="-100000" algn="bl" rotWithShape="0"/>
              </a:effectLst>
              <a:latin typeface="Showcard Gothic" panose="04020904020102020604" pitchFamily="8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72933" y="311624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C0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Ravie" panose="04040805050809020602" pitchFamily="82" charset="0"/>
              </a:rPr>
              <a:t>INCLUIDO POS</a:t>
            </a:r>
            <a:endParaRPr lang="es-CO" sz="2000" dirty="0">
              <a:solidFill>
                <a:srgbClr val="C00000"/>
              </a:solidFill>
              <a:effectLst>
                <a:reflection blurRad="6350" stA="60000" endA="900" endPos="60000" dist="29997" dir="5400000" sy="-100000" algn="bl" rotWithShape="0"/>
              </a:effectLst>
              <a:latin typeface="Ravie" panose="04040805050809020602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9997" y="404384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Ravie" panose="04040805050809020602" pitchFamily="82" charset="0"/>
              </a:rPr>
              <a:t>VIA DE ADMINISTRACION</a:t>
            </a:r>
            <a:endParaRPr lang="es-CO" dirty="0">
              <a:solidFill>
                <a:srgbClr val="C00000"/>
              </a:solidFill>
              <a:effectLst>
                <a:reflection blurRad="6350" stA="55000" endA="50" endPos="85000" dist="29997" dir="5400000" sy="-100000" algn="bl" rotWithShape="0"/>
              </a:effectLst>
              <a:latin typeface="Ravie" panose="04040805050809020602" pitchFamily="8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6719" y="240168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C0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Ravie" panose="04040805050809020602" pitchFamily="82" charset="0"/>
              </a:rPr>
              <a:t>USO:</a:t>
            </a:r>
            <a:endParaRPr lang="es-CO" sz="2000" dirty="0">
              <a:solidFill>
                <a:srgbClr val="C00000"/>
              </a:solidFill>
              <a:effectLst>
                <a:reflection blurRad="6350" stA="60000" endA="900" endPos="60000" dist="29997" dir="5400000" sy="-100000" algn="bl" rotWithShape="0"/>
              </a:effectLst>
              <a:latin typeface="Ravie" panose="04040805050809020602" pitchFamily="82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96" y="221415"/>
            <a:ext cx="3888432" cy="275749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5" y="5449826"/>
            <a:ext cx="3466425" cy="1260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3671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572000" y="37887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>
                <a:latin typeface="Segoe Print" panose="02000600000000000000" pitchFamily="2" charset="0"/>
              </a:rPr>
              <a:t>19293	 Desmopresina acetato	 15 mcg/</a:t>
            </a:r>
            <a:r>
              <a:rPr lang="es-CO" dirty="0" err="1" smtClean="0">
                <a:latin typeface="Segoe Print" panose="02000600000000000000" pitchFamily="2" charset="0"/>
              </a:rPr>
              <a:t>mL</a:t>
            </a:r>
            <a:r>
              <a:rPr lang="es-CO" dirty="0" smtClean="0">
                <a:latin typeface="Segoe Print" panose="02000600000000000000" pitchFamily="2" charset="0"/>
              </a:rPr>
              <a:t> solución inyectable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6789" y="1499930"/>
            <a:ext cx="5026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Segoe Print" panose="02000600000000000000" pitchFamily="2" charset="0"/>
              </a:rPr>
              <a:t>Medicamento produce la liberación VIII  y el factor Von Willebrand de las células que revisten los vasos sanguíneos hacia el torrente sanguíneo. Ayuda a prevenir o  detener sangrados. </a:t>
            </a:r>
          </a:p>
          <a:p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286508" y="596922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Segoe Print" panose="02000600000000000000" pitchFamily="2" charset="0"/>
              </a:rPr>
              <a:t>Se administra via intravenoso 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119305"/>
            <a:ext cx="4301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ACETATO DE </a:t>
            </a:r>
            <a:r>
              <a:rPr lang="es-CO" sz="3200" dirty="0" smtClean="0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Showcard Gothic" panose="04020904020102020604" pitchFamily="82" charset="0"/>
              </a:rPr>
              <a:t>DESMOPRESINA</a:t>
            </a:r>
            <a:endParaRPr lang="es-CO" sz="3200" dirty="0">
              <a:solidFill>
                <a:srgbClr val="FF0000"/>
              </a:solidFill>
              <a:effectLst>
                <a:reflection blurRad="6350" stA="60000" endA="900" endPos="60000" dist="60007" dir="5400000" sy="-100000" algn="bl" rotWithShape="0"/>
              </a:effectLst>
              <a:latin typeface="Showcard Gothic" panose="04020904020102020604" pitchFamily="8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81991" y="3650256"/>
            <a:ext cx="383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</a:t>
            </a:r>
            <a:r>
              <a:rPr lang="es-CO" dirty="0" smtClean="0">
                <a:latin typeface="Segoe Print" panose="02000600000000000000" pitchFamily="2" charset="0"/>
              </a:rPr>
              <a:t>Tratamiento  desordenes de  sangrado tales como: hemofilia A moderada, mal de von Willebrand 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203148" y="3280924"/>
            <a:ext cx="2689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7030A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Ravie" panose="04040805050809020602" pitchFamily="82" charset="0"/>
              </a:rPr>
              <a:t>INCLUIDO POS</a:t>
            </a:r>
            <a:endParaRPr lang="es-CO" sz="2000" dirty="0">
              <a:solidFill>
                <a:srgbClr val="7030A0"/>
              </a:solidFill>
              <a:effectLst>
                <a:reflection blurRad="6350" stA="60000" endA="900" endPos="60000" dist="60007" dir="5400000" sy="-100000" algn="bl" rotWithShape="0"/>
              </a:effectLst>
              <a:latin typeface="Ravie" panose="04040805050809020602" pitchFamily="82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6508" y="5045897"/>
            <a:ext cx="327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7030A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Ravie" panose="04040805050809020602" pitchFamily="82" charset="0"/>
              </a:rPr>
              <a:t>VIA DE ADMINISTRACION</a:t>
            </a:r>
            <a:endParaRPr lang="es-CO" dirty="0">
              <a:solidFill>
                <a:srgbClr val="7030A0"/>
              </a:solidFill>
              <a:effectLst>
                <a:reflection blurRad="6350" stA="55000" endA="50" endPos="85000" dist="29997" dir="5400000" sy="-100000" algn="bl" rotWithShape="0"/>
              </a:effectLst>
              <a:latin typeface="Ravie" panose="04040805050809020602" pitchFamily="82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86508" y="3054201"/>
            <a:ext cx="408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7030A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Ravie" panose="04040805050809020602" pitchFamily="82" charset="0"/>
              </a:rPr>
              <a:t>USO</a:t>
            </a:r>
            <a:endParaRPr lang="es-CO" sz="2000" dirty="0">
              <a:solidFill>
                <a:srgbClr val="7030A0"/>
              </a:solidFill>
              <a:effectLst>
                <a:reflection blurRad="6350" stA="55000" endA="50" endPos="85000" dist="60007" dir="5400000" sy="-100000" algn="bl" rotWithShape="0"/>
              </a:effectLst>
              <a:latin typeface="Ravie" panose="04040805050809020602" pitchFamily="82" charset="0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45130"/>
            <a:ext cx="3385534" cy="1870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24036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1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3829" y="3140968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Segoe Print" panose="02000600000000000000" pitchFamily="2" charset="0"/>
              </a:rPr>
              <a:t>R</a:t>
            </a:r>
            <a:r>
              <a:rPr lang="es-CO" dirty="0" smtClean="0">
                <a:latin typeface="Segoe Print" panose="02000600000000000000" pitchFamily="2" charset="0"/>
              </a:rPr>
              <a:t>educe el riesgo de  accidente cerebrovascular o un ataque cardíaco.</a:t>
            </a:r>
          </a:p>
          <a:p>
            <a:r>
              <a:rPr lang="es-CO" dirty="0" smtClean="0">
                <a:latin typeface="Segoe Print" panose="02000600000000000000" pitchFamily="2" charset="0"/>
              </a:rPr>
              <a:t>Prevención y tratamiento de trombosis venosas y arteriales</a:t>
            </a:r>
          </a:p>
          <a:p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9" y="146844"/>
            <a:ext cx="3716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F06E3A"/>
                </a:solidFill>
                <a:latin typeface="Showcard Gothic" panose="04020904020102020604" pitchFamily="82" charset="0"/>
              </a:rPr>
              <a:t>ACIDO</a:t>
            </a:r>
            <a:r>
              <a:rPr lang="es-CO" sz="2400" dirty="0" smtClean="0">
                <a:solidFill>
                  <a:srgbClr val="F06E3A"/>
                </a:solidFill>
                <a:latin typeface="Showcard Gothic" panose="04020904020102020604" pitchFamily="82" charset="0"/>
              </a:rPr>
              <a:t> </a:t>
            </a:r>
            <a:r>
              <a:rPr lang="es-CO" sz="3200" dirty="0" smtClean="0">
                <a:solidFill>
                  <a:srgbClr val="F06E3A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howcard Gothic" panose="04020904020102020604" pitchFamily="82" charset="0"/>
              </a:rPr>
              <a:t>ACETILSALICILICO</a:t>
            </a:r>
            <a:endParaRPr lang="es-CO" sz="2800" dirty="0">
              <a:solidFill>
                <a:srgbClr val="F06E3A"/>
              </a:solidFill>
              <a:effectLst>
                <a:reflection blurRad="6350" stA="55000" endA="50" endPos="85000" dist="60007" dir="5400000" sy="-100000" algn="bl" rotWithShape="0"/>
              </a:effectLst>
              <a:latin typeface="Showcard Gothic" panose="04020904020102020604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7" y="1268760"/>
            <a:ext cx="5760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Segoe Print" panose="02000600000000000000" pitchFamily="2" charset="0"/>
              </a:rPr>
              <a:t>Medicamento  conocido también </a:t>
            </a:r>
            <a:r>
              <a:rPr lang="es-CO" b="1" dirty="0" smtClean="0">
                <a:latin typeface="Segoe Print" panose="02000600000000000000" pitchFamily="2" charset="0"/>
              </a:rPr>
              <a:t>“Aspirin”</a:t>
            </a:r>
            <a:r>
              <a:rPr lang="es-CO" dirty="0" smtClean="0">
                <a:latin typeface="Segoe Print" panose="02000600000000000000" pitchFamily="2" charset="0"/>
              </a:rPr>
              <a:t>  Es un Anticoagulante, analgésico, antiinflamatorio, antipirético y antiagregante plaquetario ayuda a prevenir la formación de coágulos de sangre en las arterias. 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0158" y="4572128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FFFF00"/>
                </a:solidFill>
                <a:latin typeface="Ravie" panose="04040805050809020602" pitchFamily="82" charset="0"/>
              </a:rPr>
              <a:t>VIA</a:t>
            </a:r>
            <a:r>
              <a:rPr lang="es-CO" dirty="0" smtClean="0">
                <a:solidFill>
                  <a:srgbClr val="FFFF00"/>
                </a:solidFill>
                <a:latin typeface="Ravie" panose="04040805050809020602" pitchFamily="82" charset="0"/>
              </a:rPr>
              <a:t> </a:t>
            </a:r>
            <a:r>
              <a:rPr lang="es-CO" sz="2000" dirty="0" smtClean="0"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Ravie" panose="04040805050809020602" pitchFamily="82" charset="0"/>
              </a:rPr>
              <a:t>ADMINISTRACION</a:t>
            </a:r>
            <a:endParaRPr lang="es-CO" dirty="0"/>
          </a:p>
          <a:p>
            <a:endParaRPr lang="es-CO" dirty="0" smtClean="0">
              <a:latin typeface="Segoe Print" panose="02000600000000000000" pitchFamily="2" charset="0"/>
            </a:endParaRPr>
          </a:p>
          <a:p>
            <a:r>
              <a:rPr lang="es-CO" dirty="0" smtClean="0">
                <a:latin typeface="Segoe Print" panose="02000600000000000000" pitchFamily="2" charset="0"/>
              </a:rPr>
              <a:t>Oral. 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3176" y="2771636"/>
            <a:ext cx="1512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FFFF0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Ravie" panose="04040805050809020602" pitchFamily="82" charset="0"/>
              </a:rPr>
              <a:t>USO</a:t>
            </a:r>
            <a:endParaRPr lang="es-CO" dirty="0">
              <a:solidFill>
                <a:srgbClr val="FFFF00"/>
              </a:solidFill>
              <a:effectLst>
                <a:reflection blurRad="6350" stA="55000" endA="50" endPos="85000" dist="29997" dir="5400000" sy="-100000" algn="bl" rotWithShape="0"/>
              </a:effectLst>
              <a:latin typeface="Ravie" panose="04040805050809020602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63050" y="4018757"/>
            <a:ext cx="4209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dirty="0" smtClean="0">
                <a:latin typeface="Segoe Print" panose="02000600000000000000" pitchFamily="2" charset="0"/>
              </a:rPr>
              <a:t>B01AC0601 ÁCIDO </a:t>
            </a:r>
          </a:p>
          <a:p>
            <a:r>
              <a:rPr lang="es-CO" sz="1600" dirty="0" smtClean="0">
                <a:latin typeface="Segoe Print" panose="02000600000000000000" pitchFamily="2" charset="0"/>
              </a:rPr>
              <a:t>ACETILSALICÍLICO ACETÍL SALICÍLICO ÁCIDO Incluye todas las </a:t>
            </a:r>
          </a:p>
          <a:p>
            <a:r>
              <a:rPr lang="es-CO" sz="1600" dirty="0" smtClean="0">
                <a:latin typeface="Segoe Print" panose="02000600000000000000" pitchFamily="2" charset="0"/>
              </a:rPr>
              <a:t>concentraciones</a:t>
            </a:r>
          </a:p>
          <a:p>
            <a:endParaRPr lang="es-CO" sz="1600" dirty="0" smtClean="0"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dirty="0" smtClean="0">
                <a:latin typeface="Segoe Print" panose="02000600000000000000" pitchFamily="2" charset="0"/>
              </a:rPr>
              <a:t>10 N02BA0101 ÁCIDO </a:t>
            </a:r>
          </a:p>
          <a:p>
            <a:r>
              <a:rPr lang="es-CO" sz="1600" dirty="0" smtClean="0">
                <a:latin typeface="Segoe Print" panose="02000600000000000000" pitchFamily="2" charset="0"/>
              </a:rPr>
              <a:t>ACETILSALICÍLICO ACETÍL SALICÍLICO ÁCIDO Incluye todas las </a:t>
            </a:r>
          </a:p>
          <a:p>
            <a:r>
              <a:rPr lang="es-CO" sz="1600" dirty="0" smtClean="0">
                <a:latin typeface="Segoe Print" panose="02000600000000000000" pitchFamily="2" charset="0"/>
              </a:rPr>
              <a:t>concentraciones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475700" y="3382403"/>
            <a:ext cx="327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FFFF00"/>
                </a:solidFill>
                <a:latin typeface="Ravie" panose="04040805050809020602" pitchFamily="82" charset="0"/>
              </a:rPr>
              <a:t>INCLUIDO</a:t>
            </a:r>
            <a:r>
              <a:rPr lang="es-CO" sz="2000" dirty="0" smtClean="0">
                <a:solidFill>
                  <a:srgbClr val="FFFF00"/>
                </a:solidFill>
                <a:latin typeface="Ravie" panose="04040805050809020602" pitchFamily="82" charset="0"/>
              </a:rPr>
              <a:t> POS</a:t>
            </a:r>
            <a:endParaRPr lang="es-CO" sz="2000" dirty="0">
              <a:solidFill>
                <a:srgbClr val="FFFF00"/>
              </a:solidFill>
              <a:latin typeface="Ravie" panose="04040805050809020602" pitchFamily="82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6"/>
            <a:ext cx="2664296" cy="2654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17" y="5445225"/>
            <a:ext cx="3812023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6465" y="989036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Segoe Print" panose="02000600000000000000" pitchFamily="2" charset="0"/>
              </a:rPr>
              <a:t>E</a:t>
            </a:r>
            <a:r>
              <a:rPr lang="es-CO" dirty="0" smtClean="0">
                <a:latin typeface="Segoe Print" panose="02000600000000000000" pitchFamily="2" charset="0"/>
              </a:rPr>
              <a:t>s un anticoagulante de origen orgánico, pertenece al grupo de medicamentos denominados antitrombóticos, es decir aquellos que se emplean para prevenir y tratar la aparición de coágulos (trombos), en venas,arterias,corazon y pulmones.</a:t>
            </a:r>
          </a:p>
          <a:p>
            <a:endParaRPr lang="es-CO" dirty="0" smtClean="0">
              <a:latin typeface="Segoe Print" panose="02000600000000000000" pitchFamily="2" charset="0"/>
            </a:endParaRPr>
          </a:p>
          <a:p>
            <a:endParaRPr lang="es-CO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68749" y="548968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Segoe Print" panose="02000600000000000000" pitchFamily="2" charset="0"/>
              </a:rPr>
              <a:t>M</a:t>
            </a:r>
            <a:r>
              <a:rPr lang="es-CO" dirty="0" smtClean="0">
                <a:latin typeface="Segoe Print" panose="02000600000000000000" pitchFamily="2" charset="0"/>
              </a:rPr>
              <a:t>ediante la inyección subcutánea en pequeñas cantidades. que se inyecta por vía intravenosa (en la vena) o subcutánea profunda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02974" y="3334313"/>
            <a:ext cx="269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>
                <a:latin typeface="Segoe Print" panose="02000600000000000000" pitchFamily="2" charset="0"/>
              </a:rPr>
              <a:t>B01A H004 70 1 Heparina sódica 5.000 UI/</a:t>
            </a:r>
            <a:r>
              <a:rPr lang="es-CO" dirty="0" err="1" smtClean="0">
                <a:latin typeface="Segoe Print" panose="02000600000000000000" pitchFamily="2" charset="0"/>
              </a:rPr>
              <a:t>mL</a:t>
            </a:r>
            <a:r>
              <a:rPr lang="es-CO" dirty="0" smtClean="0">
                <a:latin typeface="Segoe Print" panose="02000600000000000000" pitchFamily="2" charset="0"/>
              </a:rPr>
              <a:t> solución inyectable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>
                <a:latin typeface="Segoe Print" panose="02000600000000000000" pitchFamily="2" charset="0"/>
              </a:rPr>
              <a:t>B01A H003 70 1 Heparina de bajo peso molecular (UI </a:t>
            </a:r>
            <a:r>
              <a:rPr lang="es-CO" dirty="0" err="1" smtClean="0">
                <a:latin typeface="Segoe Print" panose="02000600000000000000" pitchFamily="2" charset="0"/>
              </a:rPr>
              <a:t>ó</a:t>
            </a:r>
            <a:r>
              <a:rPr lang="es-CO" dirty="0" smtClean="0">
                <a:latin typeface="Segoe Print" panose="02000600000000000000" pitchFamily="2" charset="0"/>
              </a:rPr>
              <a:t> mg) Solución inyectable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18693" y="18864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7030A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Showcard Gothic" panose="04020904020102020604" pitchFamily="82" charset="0"/>
              </a:rPr>
              <a:t>HEPARINA</a:t>
            </a:r>
            <a:r>
              <a:rPr lang="es-CO" sz="3600" dirty="0" smtClean="0">
                <a:solidFill>
                  <a:srgbClr val="7030A0"/>
                </a:solidFill>
                <a:latin typeface="Showcard Gothic" panose="04020904020102020604" pitchFamily="82" charset="0"/>
              </a:rPr>
              <a:t> SODICA</a:t>
            </a:r>
            <a:endParaRPr lang="es-CO" sz="3600" dirty="0">
              <a:solidFill>
                <a:srgbClr val="7030A0"/>
              </a:solidFill>
              <a:latin typeface="Showcard Gothic" panose="04020904020102020604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3297360"/>
            <a:ext cx="40793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Segoe Print" panose="02000600000000000000" pitchFamily="2" charset="0"/>
              </a:rPr>
              <a:t>T</a:t>
            </a:r>
            <a:r>
              <a:rPr lang="es-CO" dirty="0" smtClean="0">
                <a:latin typeface="Segoe Print" panose="02000600000000000000" pitchFamily="2" charset="0"/>
              </a:rPr>
              <a:t>rombosis venosa profunda, tromboembolismo pulmonar</a:t>
            </a:r>
          </a:p>
          <a:p>
            <a:r>
              <a:rPr lang="es-CO" dirty="0" smtClean="0">
                <a:latin typeface="Segoe Print" panose="02000600000000000000" pitchFamily="2" charset="0"/>
              </a:rPr>
              <a:t>Tratamiento inicial de la trombosis en la coagulación intravascular diseminada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8748" y="4781802"/>
            <a:ext cx="346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Ravie" panose="04040805050809020602" pitchFamily="82" charset="0"/>
              </a:rPr>
              <a:t>VIA DE ADMINISTRACION</a:t>
            </a:r>
            <a:endParaRPr lang="es-CO" sz="2000" dirty="0">
              <a:solidFill>
                <a:schemeClr val="accent6">
                  <a:lumMod val="75000"/>
                </a:schemeClr>
              </a:solidFill>
              <a:effectLst>
                <a:reflection blurRad="6350" stA="60000" endA="900" endPos="60000" dist="60007" dir="5400000" sy="-100000" algn="bl" rotWithShape="0"/>
              </a:effectLst>
              <a:latin typeface="Ravie" panose="04040805050809020602" pitchFamily="8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16465" y="282137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Ravie" panose="04040805050809020602" pitchFamily="82" charset="0"/>
              </a:rPr>
              <a:t>USO</a:t>
            </a:r>
            <a:endParaRPr lang="es-CO" sz="2000" dirty="0">
              <a:solidFill>
                <a:schemeClr val="accent6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Ravie" panose="04040805050809020602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04106" y="2821377"/>
            <a:ext cx="252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Ravie" panose="04040805050809020602" pitchFamily="82" charset="0"/>
              </a:rPr>
              <a:t>INCLUIDO POS</a:t>
            </a:r>
            <a:endParaRPr lang="es-CO" sz="2000" dirty="0">
              <a:solidFill>
                <a:schemeClr val="accent6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Ravie" panose="040408050508090206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42" y="188640"/>
            <a:ext cx="3014998" cy="2195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56" y="3021432"/>
            <a:ext cx="2806818" cy="2639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2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0602" y="153065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r>
              <a:rPr lang="es-CO" dirty="0" smtClean="0">
                <a:latin typeface="Segoe Print" panose="02000600000000000000" pitchFamily="2" charset="0"/>
              </a:rPr>
              <a:t>Es un vasodilatador arterio venoso rápido y potente, ayuda a la disminución de la presión arterial por vasodilatación arterial y venosa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0602" y="587727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Segoe Print" panose="02000600000000000000" pitchFamily="2" charset="0"/>
              </a:rPr>
              <a:t>Se administra exclusivamente por vía intravenosa 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504" y="513474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dirty="0" smtClean="0">
                <a:solidFill>
                  <a:srgbClr val="00B05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Showcard Gothic" panose="04020904020102020604" pitchFamily="82" charset="0"/>
              </a:rPr>
              <a:t>NITROPRUSIATO</a:t>
            </a:r>
            <a:r>
              <a:rPr lang="es-CO" sz="3600" dirty="0" smtClean="0">
                <a:solidFill>
                  <a:srgbClr val="00B050"/>
                </a:solidFill>
                <a:latin typeface="Showcard Gothic" panose="04020904020102020604" pitchFamily="82" charset="0"/>
              </a:rPr>
              <a:t> DE SODIO</a:t>
            </a:r>
            <a:endParaRPr lang="es-CO" sz="3600" dirty="0">
              <a:solidFill>
                <a:srgbClr val="00B050"/>
              </a:solidFill>
              <a:latin typeface="Showcard Gothic" panose="04020904020102020604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0602" y="4023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>
                <a:latin typeface="Segoe Print" panose="02000600000000000000" pitchFamily="2" charset="0"/>
              </a:rPr>
              <a:t>Crisis hipertensiva. Hipertensión arterial maligna. Insuficiencia ventricular izquierda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5517494" y="3403592"/>
            <a:ext cx="279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>
                <a:latin typeface="Segoe Print" panose="02000600000000000000" pitchFamily="2" charset="0"/>
              </a:rPr>
              <a:t>C02D S010 72 1 Sodio nitroprusiato 50 mg polvo para solución inyectable</a:t>
            </a:r>
            <a:endParaRPr lang="es-CO" dirty="0">
              <a:latin typeface="Segoe Print" panose="02000600000000000000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97514" y="2884874"/>
            <a:ext cx="261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Ravie" panose="04040805050809020602" pitchFamily="82" charset="0"/>
              </a:rPr>
              <a:t>INCLUIDO</a:t>
            </a:r>
            <a:r>
              <a:rPr lang="es-CO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vie" panose="04040805050809020602" pitchFamily="82" charset="0"/>
              </a:rPr>
              <a:t> POS</a:t>
            </a:r>
            <a:endParaRPr lang="es-CO" sz="2000" dirty="0">
              <a:solidFill>
                <a:schemeClr val="accent1">
                  <a:lumMod val="40000"/>
                  <a:lumOff val="60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9236" y="3412522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Ravie" panose="04040805050809020602" pitchFamily="82" charset="0"/>
              </a:rPr>
              <a:t>USO</a:t>
            </a:r>
            <a:endParaRPr lang="es-CO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Ravie" panose="04040805050809020602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9236" y="5121487"/>
            <a:ext cx="3238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Ravie" panose="04040805050809020602" pitchFamily="82" charset="0"/>
              </a:rPr>
              <a:t>VIA DE </a:t>
            </a:r>
            <a:r>
              <a:rPr lang="es-CO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Ravie" panose="04040805050809020602" pitchFamily="82" charset="0"/>
              </a:rPr>
              <a:t>ADMINISTRACION</a:t>
            </a:r>
            <a:endParaRPr lang="es-CO" sz="2000" dirty="0"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  <a:latin typeface="Ravie" panose="04040805050809020602" pitchFamily="82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94" y="105378"/>
            <a:ext cx="3336506" cy="2347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8" y="4581128"/>
            <a:ext cx="3737342" cy="21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6959" y="116632"/>
            <a:ext cx="9828584" cy="809452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6135"/>
              </a:avLst>
            </a:prstTxWarp>
            <a:spAutoFit/>
          </a:bodyPr>
          <a:lstStyle/>
          <a:p>
            <a:pPr algn="ctr"/>
            <a:r>
              <a:rPr lang="es-CO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anose="04020904020102020604" pitchFamily="82" charset="0"/>
              </a:rPr>
              <a:t>CAMPO ALTO</a:t>
            </a:r>
          </a:p>
          <a:p>
            <a:pPr algn="ctr"/>
            <a:endParaRPr lang="es-CO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s-CO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anose="04020904020102020604" pitchFamily="82" charset="0"/>
              </a:rPr>
              <a:t>ADMINISTRACION EN SALUD II</a:t>
            </a:r>
          </a:p>
          <a:p>
            <a:pPr algn="ctr"/>
            <a:endParaRPr lang="es-CO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s-CO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anose="04020904020102020604" pitchFamily="82" charset="0"/>
              </a:rPr>
              <a:t>PROFESORA: CLAUDIA SEGUANES</a:t>
            </a:r>
          </a:p>
          <a:p>
            <a:pPr algn="ctr"/>
            <a:endParaRPr lang="es-CO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s-CO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anose="04020904020102020604" pitchFamily="82" charset="0"/>
              </a:rPr>
              <a:t>JENNIFER SANCHEZ TORRES</a:t>
            </a:r>
          </a:p>
          <a:p>
            <a:pPr algn="ctr"/>
            <a:endParaRPr lang="es-CO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s-CO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anose="04020904020102020604" pitchFamily="82" charset="0"/>
              </a:rPr>
              <a:t>TEUSAQUILLO</a:t>
            </a:r>
          </a:p>
          <a:p>
            <a:pPr algn="ctr"/>
            <a:endParaRPr lang="es-CO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howcard Gothic" panose="04020904020102020604" pitchFamily="82" charset="0"/>
            </a:endParaRPr>
          </a:p>
          <a:p>
            <a:pPr algn="ctr"/>
            <a:r>
              <a:rPr lang="es-CO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howcard Gothic" panose="04020904020102020604" pitchFamily="82" charset="0"/>
              </a:rPr>
              <a:t>2014</a:t>
            </a:r>
          </a:p>
          <a:p>
            <a:pPr algn="ctr"/>
            <a:endParaRPr lang="es-CO" sz="4000" dirty="0" smtClean="0">
              <a:latin typeface="Showcard Gothic" panose="04020904020102020604" pitchFamily="82" charset="0"/>
            </a:endParaRPr>
          </a:p>
          <a:p>
            <a:pPr algn="ctr"/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42930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ano">
  <a:themeElements>
    <a:clrScheme name="Personalizado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Verano</Template>
  <TotalTime>553</TotalTime>
  <Words>385</Words>
  <Application>Microsoft Office PowerPoint</Application>
  <PresentationFormat>Presentación en pantalla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Verano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</dc:creator>
  <cp:lastModifiedBy>Usuario</cp:lastModifiedBy>
  <cp:revision>33</cp:revision>
  <dcterms:created xsi:type="dcterms:W3CDTF">2014-10-02T18:25:49Z</dcterms:created>
  <dcterms:modified xsi:type="dcterms:W3CDTF">2014-10-04T01:12:48Z</dcterms:modified>
</cp:coreProperties>
</file>